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4" r:id="rId4"/>
    <p:sldId id="258" r:id="rId5"/>
    <p:sldId id="259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AECFD6"/>
    <a:srgbClr val="B6C7CE"/>
    <a:srgbClr val="009900"/>
    <a:srgbClr val="B7C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2"/>
      </p:cViewPr>
      <p:guideLst>
        <p:guide orient="horz" pos="204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05C0-37F5-461C-8768-8C96BF882F6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3E2-CACA-423D-89B4-89E1FD6B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05C0-37F5-461C-8768-8C96BF882F6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3E2-CACA-423D-89B4-89E1FD6B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2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05C0-37F5-461C-8768-8C96BF882F6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3E2-CACA-423D-89B4-89E1FD6B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05C0-37F5-461C-8768-8C96BF882F6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3E2-CACA-423D-89B4-89E1FD6B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4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05C0-37F5-461C-8768-8C96BF882F6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3E2-CACA-423D-89B4-89E1FD6B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05C0-37F5-461C-8768-8C96BF882F6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3E2-CACA-423D-89B4-89E1FD6B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7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05C0-37F5-461C-8768-8C96BF882F6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3E2-CACA-423D-89B4-89E1FD6B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0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05C0-37F5-461C-8768-8C96BF882F6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3E2-CACA-423D-89B4-89E1FD6B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6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05C0-37F5-461C-8768-8C96BF882F6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3E2-CACA-423D-89B4-89E1FD6B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6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05C0-37F5-461C-8768-8C96BF882F6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3E2-CACA-423D-89B4-89E1FD6B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5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05C0-37F5-461C-8768-8C96BF882F6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D3E2-CACA-423D-89B4-89E1FD6B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6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F05C0-37F5-461C-8768-8C96BF882F68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D3E2-CACA-423D-89B4-89E1FD6BE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7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-9275" y="2210716"/>
            <a:ext cx="2684548" cy="25298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Curriculum objectives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232449" y="1373588"/>
            <a:ext cx="1044665" cy="208312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500000" flipV="1">
            <a:off x="1770066" y="1672891"/>
            <a:ext cx="1044665" cy="208312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4500000" flipV="1">
            <a:off x="2000827" y="2577905"/>
            <a:ext cx="984485" cy="221046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3000000" flipV="1">
            <a:off x="2000827" y="2082739"/>
            <a:ext cx="984485" cy="221046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6000000" flipV="1">
            <a:off x="1833281" y="3036063"/>
            <a:ext cx="984485" cy="221046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e 12"/>
          <p:cNvSpPr/>
          <p:nvPr/>
        </p:nvSpPr>
        <p:spPr>
          <a:xfrm rot="19132862">
            <a:off x="16372" y="2140675"/>
            <a:ext cx="2667941" cy="2616137"/>
          </a:xfrm>
          <a:prstGeom prst="pie">
            <a:avLst>
              <a:gd name="adj1" fmla="val 799003"/>
              <a:gd name="adj2" fmla="val 2436266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Pie 13"/>
          <p:cNvSpPr/>
          <p:nvPr/>
        </p:nvSpPr>
        <p:spPr>
          <a:xfrm rot="15918372">
            <a:off x="67609" y="2080676"/>
            <a:ext cx="2514248" cy="2776058"/>
          </a:xfrm>
          <a:prstGeom prst="pie">
            <a:avLst>
              <a:gd name="adj1" fmla="val 706232"/>
              <a:gd name="adj2" fmla="val 243626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Pie 15"/>
          <p:cNvSpPr/>
          <p:nvPr/>
        </p:nvSpPr>
        <p:spPr>
          <a:xfrm rot="20811195">
            <a:off x="28397" y="2150684"/>
            <a:ext cx="2667941" cy="2616137"/>
          </a:xfrm>
          <a:prstGeom prst="pie">
            <a:avLst>
              <a:gd name="adj1" fmla="val 766911"/>
              <a:gd name="adj2" fmla="val 225236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Pie 16"/>
          <p:cNvSpPr/>
          <p:nvPr/>
        </p:nvSpPr>
        <p:spPr>
          <a:xfrm rot="17493884">
            <a:off x="86976" y="2053478"/>
            <a:ext cx="2514248" cy="2776058"/>
          </a:xfrm>
          <a:prstGeom prst="pie">
            <a:avLst>
              <a:gd name="adj1" fmla="val 839227"/>
              <a:gd name="adj2" fmla="val 2436266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Pie 17"/>
          <p:cNvSpPr/>
          <p:nvPr/>
        </p:nvSpPr>
        <p:spPr>
          <a:xfrm rot="590516">
            <a:off x="-22690" y="2161942"/>
            <a:ext cx="2720834" cy="2616137"/>
          </a:xfrm>
          <a:prstGeom prst="pie">
            <a:avLst>
              <a:gd name="adj1" fmla="val 766911"/>
              <a:gd name="adj2" fmla="val 2356712"/>
            </a:avLst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01923" y="2690444"/>
            <a:ext cx="1630547" cy="1536616"/>
          </a:xfrm>
          <a:prstGeom prst="ellipse">
            <a:avLst/>
          </a:prstGeom>
          <a:gradFill flip="none" rotWithShape="1">
            <a:gsLst>
              <a:gs pos="74000">
                <a:schemeClr val="bg1"/>
              </a:gs>
              <a:gs pos="2857">
                <a:schemeClr val="bg1"/>
              </a:gs>
              <a:gs pos="46857">
                <a:schemeClr val="bg2"/>
              </a:gs>
              <a:gs pos="1000">
                <a:schemeClr val="accent1">
                  <a:lumMod val="30000"/>
                  <a:lumOff val="70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190500" dist="127000" dir="54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5939" y="2870860"/>
            <a:ext cx="1254982" cy="1182686"/>
          </a:xfrm>
          <a:prstGeom prst="ellipse">
            <a:avLst/>
          </a:prstGeom>
          <a:gradFill>
            <a:gsLst>
              <a:gs pos="0">
                <a:schemeClr val="bg2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2292398" y="654013"/>
            <a:ext cx="7879995" cy="6592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Forming a solid foundation of general education knowledge and basic knowledge of Environmental Engineering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719952" y="2596579"/>
            <a:ext cx="7677605" cy="7224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Proficient use of self-study skills, problem solving skills in basic research in Environmental Engineering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361874" y="1620900"/>
            <a:ext cx="7641539" cy="6202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Calculate, design and research environmental treatment facilities suitable to circumstance need based on professional knowledge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707023" y="3534774"/>
            <a:ext cx="7322350" cy="770560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Bef>
                <a:spcPts val="600"/>
              </a:spcBef>
            </a:pPr>
            <a:r>
              <a:rPr lang="en-US" i="1" dirty="0"/>
              <a:t>Be able to use professional skills and creative thinking in research, design, and operation of waste treatment and resource recycling systems</a:t>
            </a:r>
            <a:endParaRPr lang="en-US" sz="1600" dirty="0"/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343227" y="4736812"/>
            <a:ext cx="8487872" cy="79888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i="1" dirty="0"/>
              <a:t>Effective communication, organization, leadership and teamwork. Capable of grasping social needs, well performing social responsibilities and professional ethics</a:t>
            </a:r>
            <a:endParaRPr lang="en-US" sz="1600" dirty="0"/>
          </a:p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90648" y="2871478"/>
            <a:ext cx="1202586" cy="1202586"/>
          </a:xfrm>
          <a:prstGeom prst="ellipse">
            <a:avLst/>
          </a:prstGeom>
          <a:gradFill flip="none" rotWithShape="1">
            <a:gsLst>
              <a:gs pos="0">
                <a:srgbClr val="AECFD6">
                  <a:tint val="66000"/>
                  <a:satMod val="160000"/>
                </a:srgbClr>
              </a:gs>
              <a:gs pos="50000">
                <a:srgbClr val="AECFD6">
                  <a:tint val="44500"/>
                  <a:satMod val="160000"/>
                </a:srgbClr>
              </a:gs>
              <a:gs pos="100000">
                <a:srgbClr val="AECFD6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</a:t>
            </a:r>
            <a:endParaRPr lang="en-US" sz="24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195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0"/>
                <a:lumOff val="100000"/>
                <a:alpha val="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4470450" y="1048178"/>
            <a:ext cx="1566096" cy="1573309"/>
          </a:xfrm>
          <a:custGeom>
            <a:avLst/>
            <a:gdLst>
              <a:gd name="connsiteX0" fmla="*/ 2336233 w 2336233"/>
              <a:gd name="connsiteY0" fmla="*/ 0 h 2462130"/>
              <a:gd name="connsiteX1" fmla="*/ 2336233 w 2336233"/>
              <a:gd name="connsiteY1" fmla="*/ 2113110 h 2462130"/>
              <a:gd name="connsiteX2" fmla="*/ 2252360 w 2336233"/>
              <a:gd name="connsiteY2" fmla="*/ 2117345 h 2462130"/>
              <a:gd name="connsiteX3" fmla="*/ 1549190 w 2336233"/>
              <a:gd name="connsiteY3" fmla="*/ 2411323 h 2462130"/>
              <a:gd name="connsiteX4" fmla="*/ 1493289 w 2336233"/>
              <a:gd name="connsiteY4" fmla="*/ 2462130 h 2462130"/>
              <a:gd name="connsiteX5" fmla="*/ 0 w 2336233"/>
              <a:gd name="connsiteY5" fmla="*/ 968841 h 2462130"/>
              <a:gd name="connsiteX6" fmla="*/ 205871 w 2336233"/>
              <a:gd name="connsiteY6" fmla="*/ 781733 h 2462130"/>
              <a:gd name="connsiteX7" fmla="*/ 2210577 w 2336233"/>
              <a:gd name="connsiteY7" fmla="*/ 3178 h 2462130"/>
              <a:gd name="connsiteX8" fmla="*/ 2336233 w 2336233"/>
              <a:gd name="connsiteY8" fmla="*/ 0 h 246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6233" h="2462130">
                <a:moveTo>
                  <a:pt x="2336233" y="0"/>
                </a:moveTo>
                <a:lnTo>
                  <a:pt x="2336233" y="2113110"/>
                </a:lnTo>
                <a:lnTo>
                  <a:pt x="2252360" y="2117345"/>
                </a:lnTo>
                <a:cubicBezTo>
                  <a:pt x="1986684" y="2144326"/>
                  <a:pt x="1744349" y="2250264"/>
                  <a:pt x="1549190" y="2411323"/>
                </a:cubicBezTo>
                <a:lnTo>
                  <a:pt x="1493289" y="2462130"/>
                </a:lnTo>
                <a:lnTo>
                  <a:pt x="0" y="968841"/>
                </a:lnTo>
                <a:lnTo>
                  <a:pt x="205871" y="781733"/>
                </a:lnTo>
                <a:cubicBezTo>
                  <a:pt x="756266" y="327506"/>
                  <a:pt x="1450799" y="41691"/>
                  <a:pt x="2210577" y="3178"/>
                </a:cubicBezTo>
                <a:lnTo>
                  <a:pt x="23362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5050"/>
                </a:solidFill>
              </a:rPr>
              <a:t>08</a:t>
            </a:r>
            <a:endParaRPr lang="en-US" sz="2400" b="1" dirty="0">
              <a:solidFill>
                <a:srgbClr val="FF505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104654" y="1048178"/>
            <a:ext cx="1566096" cy="1573309"/>
          </a:xfrm>
          <a:custGeom>
            <a:avLst/>
            <a:gdLst>
              <a:gd name="connsiteX0" fmla="*/ 0 w 2336233"/>
              <a:gd name="connsiteY0" fmla="*/ 0 h 2462130"/>
              <a:gd name="connsiteX1" fmla="*/ 125656 w 2336233"/>
              <a:gd name="connsiteY1" fmla="*/ 3178 h 2462130"/>
              <a:gd name="connsiteX2" fmla="*/ 2130362 w 2336233"/>
              <a:gd name="connsiteY2" fmla="*/ 781733 h 2462130"/>
              <a:gd name="connsiteX3" fmla="*/ 2336233 w 2336233"/>
              <a:gd name="connsiteY3" fmla="*/ 968841 h 2462130"/>
              <a:gd name="connsiteX4" fmla="*/ 842944 w 2336233"/>
              <a:gd name="connsiteY4" fmla="*/ 2462130 h 2462130"/>
              <a:gd name="connsiteX5" fmla="*/ 787043 w 2336233"/>
              <a:gd name="connsiteY5" fmla="*/ 2411323 h 2462130"/>
              <a:gd name="connsiteX6" fmla="*/ 83873 w 2336233"/>
              <a:gd name="connsiteY6" fmla="*/ 2117345 h 2462130"/>
              <a:gd name="connsiteX7" fmla="*/ 0 w 2336233"/>
              <a:gd name="connsiteY7" fmla="*/ 2113110 h 2462130"/>
              <a:gd name="connsiteX8" fmla="*/ 0 w 2336233"/>
              <a:gd name="connsiteY8" fmla="*/ 0 h 246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6233" h="2462130">
                <a:moveTo>
                  <a:pt x="0" y="0"/>
                </a:moveTo>
                <a:lnTo>
                  <a:pt x="125656" y="3178"/>
                </a:lnTo>
                <a:cubicBezTo>
                  <a:pt x="885435" y="41691"/>
                  <a:pt x="1579967" y="327506"/>
                  <a:pt x="2130362" y="781733"/>
                </a:cubicBezTo>
                <a:lnTo>
                  <a:pt x="2336233" y="968841"/>
                </a:lnTo>
                <a:lnTo>
                  <a:pt x="842944" y="2462130"/>
                </a:lnTo>
                <a:lnTo>
                  <a:pt x="787043" y="2411323"/>
                </a:lnTo>
                <a:cubicBezTo>
                  <a:pt x="591885" y="2250264"/>
                  <a:pt x="349550" y="2144326"/>
                  <a:pt x="83873" y="2117345"/>
                </a:cubicBezTo>
                <a:lnTo>
                  <a:pt x="0" y="21131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vi-VN" sz="2800" b="1" dirty="0">
                <a:solidFill>
                  <a:srgbClr val="FF5050"/>
                </a:solidFill>
              </a:rPr>
              <a:t>01</a:t>
            </a:r>
            <a:endParaRPr lang="en-US" sz="2800" b="1" dirty="0">
              <a:solidFill>
                <a:srgbClr val="FF5050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772827" y="1713179"/>
            <a:ext cx="1650491" cy="1492861"/>
          </a:xfrm>
          <a:custGeom>
            <a:avLst/>
            <a:gdLst>
              <a:gd name="connsiteX0" fmla="*/ 968841 w 2462130"/>
              <a:gd name="connsiteY0" fmla="*/ 0 h 2336233"/>
              <a:gd name="connsiteX1" fmla="*/ 2462130 w 2462130"/>
              <a:gd name="connsiteY1" fmla="*/ 1493289 h 2336233"/>
              <a:gd name="connsiteX2" fmla="*/ 2411323 w 2462130"/>
              <a:gd name="connsiteY2" fmla="*/ 1549190 h 2336233"/>
              <a:gd name="connsiteX3" fmla="*/ 2117345 w 2462130"/>
              <a:gd name="connsiteY3" fmla="*/ 2252360 h 2336233"/>
              <a:gd name="connsiteX4" fmla="*/ 2113110 w 2462130"/>
              <a:gd name="connsiteY4" fmla="*/ 2336233 h 2336233"/>
              <a:gd name="connsiteX5" fmla="*/ 0 w 2462130"/>
              <a:gd name="connsiteY5" fmla="*/ 2336233 h 2336233"/>
              <a:gd name="connsiteX6" fmla="*/ 3178 w 2462130"/>
              <a:gd name="connsiteY6" fmla="*/ 2210577 h 2336233"/>
              <a:gd name="connsiteX7" fmla="*/ 781733 w 2462130"/>
              <a:gd name="connsiteY7" fmla="*/ 205871 h 2336233"/>
              <a:gd name="connsiteX8" fmla="*/ 968841 w 2462130"/>
              <a:gd name="connsiteY8" fmla="*/ 0 h 233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2130" h="2336233">
                <a:moveTo>
                  <a:pt x="968841" y="0"/>
                </a:moveTo>
                <a:lnTo>
                  <a:pt x="2462130" y="1493289"/>
                </a:lnTo>
                <a:lnTo>
                  <a:pt x="2411323" y="1549190"/>
                </a:lnTo>
                <a:cubicBezTo>
                  <a:pt x="2250264" y="1744349"/>
                  <a:pt x="2144327" y="1986684"/>
                  <a:pt x="2117345" y="2252360"/>
                </a:cubicBezTo>
                <a:lnTo>
                  <a:pt x="2113110" y="2336233"/>
                </a:lnTo>
                <a:lnTo>
                  <a:pt x="0" y="2336233"/>
                </a:lnTo>
                <a:lnTo>
                  <a:pt x="3178" y="2210577"/>
                </a:lnTo>
                <a:cubicBezTo>
                  <a:pt x="41691" y="1450799"/>
                  <a:pt x="327506" y="756266"/>
                  <a:pt x="781733" y="205871"/>
                </a:cubicBezTo>
                <a:lnTo>
                  <a:pt x="968841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5050"/>
                </a:solidFill>
              </a:rPr>
              <a:t>07</a:t>
            </a:r>
            <a:endParaRPr lang="en-US" sz="2400" b="1" dirty="0">
              <a:solidFill>
                <a:srgbClr val="FF505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717882" y="1713179"/>
            <a:ext cx="1650490" cy="1492861"/>
          </a:xfrm>
          <a:custGeom>
            <a:avLst/>
            <a:gdLst>
              <a:gd name="connsiteX0" fmla="*/ 1493289 w 2462129"/>
              <a:gd name="connsiteY0" fmla="*/ 0 h 2336233"/>
              <a:gd name="connsiteX1" fmla="*/ 1680397 w 2462129"/>
              <a:gd name="connsiteY1" fmla="*/ 205871 h 2336233"/>
              <a:gd name="connsiteX2" fmla="*/ 2458952 w 2462129"/>
              <a:gd name="connsiteY2" fmla="*/ 2210577 h 2336233"/>
              <a:gd name="connsiteX3" fmla="*/ 2462129 w 2462129"/>
              <a:gd name="connsiteY3" fmla="*/ 2336233 h 2336233"/>
              <a:gd name="connsiteX4" fmla="*/ 349020 w 2462129"/>
              <a:gd name="connsiteY4" fmla="*/ 2336233 h 2336233"/>
              <a:gd name="connsiteX5" fmla="*/ 344785 w 2462129"/>
              <a:gd name="connsiteY5" fmla="*/ 2252360 h 2336233"/>
              <a:gd name="connsiteX6" fmla="*/ 50807 w 2462129"/>
              <a:gd name="connsiteY6" fmla="*/ 1549190 h 2336233"/>
              <a:gd name="connsiteX7" fmla="*/ 0 w 2462129"/>
              <a:gd name="connsiteY7" fmla="*/ 1493289 h 2336233"/>
              <a:gd name="connsiteX8" fmla="*/ 1493289 w 2462129"/>
              <a:gd name="connsiteY8" fmla="*/ 0 h 233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2129" h="2336233">
                <a:moveTo>
                  <a:pt x="1493289" y="0"/>
                </a:moveTo>
                <a:lnTo>
                  <a:pt x="1680397" y="205871"/>
                </a:lnTo>
                <a:cubicBezTo>
                  <a:pt x="2134624" y="756266"/>
                  <a:pt x="2420439" y="1450799"/>
                  <a:pt x="2458952" y="2210577"/>
                </a:cubicBezTo>
                <a:lnTo>
                  <a:pt x="2462129" y="2336233"/>
                </a:lnTo>
                <a:lnTo>
                  <a:pt x="349020" y="2336233"/>
                </a:lnTo>
                <a:lnTo>
                  <a:pt x="344785" y="2252360"/>
                </a:lnTo>
                <a:cubicBezTo>
                  <a:pt x="317804" y="1986684"/>
                  <a:pt x="211866" y="1744349"/>
                  <a:pt x="50807" y="1549190"/>
                </a:cubicBezTo>
                <a:lnTo>
                  <a:pt x="0" y="1493289"/>
                </a:lnTo>
                <a:lnTo>
                  <a:pt x="1493289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vi-VN" sz="2400" b="1" dirty="0">
                <a:solidFill>
                  <a:srgbClr val="FF5050"/>
                </a:solidFill>
              </a:rPr>
              <a:t>02</a:t>
            </a:r>
            <a:endParaRPr lang="en-US" sz="2400" b="1" dirty="0">
              <a:solidFill>
                <a:srgbClr val="FF505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3772827" y="3270962"/>
            <a:ext cx="1650491" cy="1492861"/>
          </a:xfrm>
          <a:custGeom>
            <a:avLst/>
            <a:gdLst>
              <a:gd name="connsiteX0" fmla="*/ 0 w 2462130"/>
              <a:gd name="connsiteY0" fmla="*/ 0 h 2336233"/>
              <a:gd name="connsiteX1" fmla="*/ 2113110 w 2462130"/>
              <a:gd name="connsiteY1" fmla="*/ 0 h 2336233"/>
              <a:gd name="connsiteX2" fmla="*/ 2117345 w 2462130"/>
              <a:gd name="connsiteY2" fmla="*/ 83873 h 2336233"/>
              <a:gd name="connsiteX3" fmla="*/ 2411323 w 2462130"/>
              <a:gd name="connsiteY3" fmla="*/ 787043 h 2336233"/>
              <a:gd name="connsiteX4" fmla="*/ 2462130 w 2462130"/>
              <a:gd name="connsiteY4" fmla="*/ 842944 h 2336233"/>
              <a:gd name="connsiteX5" fmla="*/ 968841 w 2462130"/>
              <a:gd name="connsiteY5" fmla="*/ 2336233 h 2336233"/>
              <a:gd name="connsiteX6" fmla="*/ 781733 w 2462130"/>
              <a:gd name="connsiteY6" fmla="*/ 2130362 h 2336233"/>
              <a:gd name="connsiteX7" fmla="*/ 3178 w 2462130"/>
              <a:gd name="connsiteY7" fmla="*/ 125656 h 2336233"/>
              <a:gd name="connsiteX8" fmla="*/ 0 w 2462130"/>
              <a:gd name="connsiteY8" fmla="*/ 0 h 233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2130" h="2336233">
                <a:moveTo>
                  <a:pt x="0" y="0"/>
                </a:moveTo>
                <a:lnTo>
                  <a:pt x="2113110" y="0"/>
                </a:lnTo>
                <a:lnTo>
                  <a:pt x="2117345" y="83873"/>
                </a:lnTo>
                <a:cubicBezTo>
                  <a:pt x="2144327" y="349550"/>
                  <a:pt x="2250264" y="591885"/>
                  <a:pt x="2411323" y="787043"/>
                </a:cubicBezTo>
                <a:lnTo>
                  <a:pt x="2462130" y="842944"/>
                </a:lnTo>
                <a:lnTo>
                  <a:pt x="968841" y="2336233"/>
                </a:lnTo>
                <a:lnTo>
                  <a:pt x="781733" y="2130362"/>
                </a:lnTo>
                <a:cubicBezTo>
                  <a:pt x="327506" y="1579967"/>
                  <a:pt x="41691" y="885435"/>
                  <a:pt x="3178" y="125656"/>
                </a:cubicBezTo>
                <a:lnTo>
                  <a:pt x="0" y="0"/>
                </a:lnTo>
                <a:close/>
              </a:path>
            </a:pathLst>
          </a:custGeom>
          <a:solidFill>
            <a:srgbClr val="AECF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5050"/>
                </a:solidFill>
              </a:rPr>
              <a:t>06</a:t>
            </a:r>
            <a:endParaRPr lang="en-US" sz="2400" b="1" dirty="0">
              <a:solidFill>
                <a:srgbClr val="FF5050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717882" y="3270962"/>
            <a:ext cx="1650490" cy="1492861"/>
          </a:xfrm>
          <a:custGeom>
            <a:avLst/>
            <a:gdLst>
              <a:gd name="connsiteX0" fmla="*/ 349020 w 2462129"/>
              <a:gd name="connsiteY0" fmla="*/ 0 h 2336233"/>
              <a:gd name="connsiteX1" fmla="*/ 2462129 w 2462129"/>
              <a:gd name="connsiteY1" fmla="*/ 0 h 2336233"/>
              <a:gd name="connsiteX2" fmla="*/ 2458952 w 2462129"/>
              <a:gd name="connsiteY2" fmla="*/ 125656 h 2336233"/>
              <a:gd name="connsiteX3" fmla="*/ 1680397 w 2462129"/>
              <a:gd name="connsiteY3" fmla="*/ 2130362 h 2336233"/>
              <a:gd name="connsiteX4" fmla="*/ 1493289 w 2462129"/>
              <a:gd name="connsiteY4" fmla="*/ 2336233 h 2336233"/>
              <a:gd name="connsiteX5" fmla="*/ 0 w 2462129"/>
              <a:gd name="connsiteY5" fmla="*/ 842944 h 2336233"/>
              <a:gd name="connsiteX6" fmla="*/ 50807 w 2462129"/>
              <a:gd name="connsiteY6" fmla="*/ 787043 h 2336233"/>
              <a:gd name="connsiteX7" fmla="*/ 344785 w 2462129"/>
              <a:gd name="connsiteY7" fmla="*/ 83873 h 2336233"/>
              <a:gd name="connsiteX8" fmla="*/ 349020 w 2462129"/>
              <a:gd name="connsiteY8" fmla="*/ 0 h 233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2129" h="2336233">
                <a:moveTo>
                  <a:pt x="349020" y="0"/>
                </a:moveTo>
                <a:lnTo>
                  <a:pt x="2462129" y="0"/>
                </a:lnTo>
                <a:lnTo>
                  <a:pt x="2458952" y="125656"/>
                </a:lnTo>
                <a:cubicBezTo>
                  <a:pt x="2420439" y="885435"/>
                  <a:pt x="2134624" y="1579967"/>
                  <a:pt x="1680397" y="2130362"/>
                </a:cubicBezTo>
                <a:lnTo>
                  <a:pt x="1493289" y="2336233"/>
                </a:lnTo>
                <a:lnTo>
                  <a:pt x="0" y="842944"/>
                </a:lnTo>
                <a:lnTo>
                  <a:pt x="50807" y="787043"/>
                </a:lnTo>
                <a:cubicBezTo>
                  <a:pt x="211866" y="591885"/>
                  <a:pt x="317804" y="349550"/>
                  <a:pt x="344785" y="83873"/>
                </a:cubicBezTo>
                <a:lnTo>
                  <a:pt x="34902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5050"/>
                </a:solidFill>
              </a:rPr>
              <a:t>03</a:t>
            </a:r>
            <a:endParaRPr lang="en-US" sz="2400" b="1" dirty="0">
              <a:solidFill>
                <a:srgbClr val="FF505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470450" y="3855513"/>
            <a:ext cx="1566096" cy="1573309"/>
          </a:xfrm>
          <a:custGeom>
            <a:avLst/>
            <a:gdLst>
              <a:gd name="connsiteX0" fmla="*/ 1493289 w 2336233"/>
              <a:gd name="connsiteY0" fmla="*/ 0 h 2462130"/>
              <a:gd name="connsiteX1" fmla="*/ 1549190 w 2336233"/>
              <a:gd name="connsiteY1" fmla="*/ 50807 h 2462130"/>
              <a:gd name="connsiteX2" fmla="*/ 2252360 w 2336233"/>
              <a:gd name="connsiteY2" fmla="*/ 344785 h 2462130"/>
              <a:gd name="connsiteX3" fmla="*/ 2336233 w 2336233"/>
              <a:gd name="connsiteY3" fmla="*/ 349020 h 2462130"/>
              <a:gd name="connsiteX4" fmla="*/ 2336233 w 2336233"/>
              <a:gd name="connsiteY4" fmla="*/ 2462130 h 2462130"/>
              <a:gd name="connsiteX5" fmla="*/ 2210577 w 2336233"/>
              <a:gd name="connsiteY5" fmla="*/ 2458952 h 2462130"/>
              <a:gd name="connsiteX6" fmla="*/ 205871 w 2336233"/>
              <a:gd name="connsiteY6" fmla="*/ 1680397 h 2462130"/>
              <a:gd name="connsiteX7" fmla="*/ 0 w 2336233"/>
              <a:gd name="connsiteY7" fmla="*/ 1493289 h 2462130"/>
              <a:gd name="connsiteX8" fmla="*/ 1493289 w 2336233"/>
              <a:gd name="connsiteY8" fmla="*/ 0 h 246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6233" h="2462130">
                <a:moveTo>
                  <a:pt x="1493289" y="0"/>
                </a:moveTo>
                <a:lnTo>
                  <a:pt x="1549190" y="50807"/>
                </a:lnTo>
                <a:cubicBezTo>
                  <a:pt x="1744349" y="211866"/>
                  <a:pt x="1986684" y="317804"/>
                  <a:pt x="2252360" y="344785"/>
                </a:cubicBezTo>
                <a:lnTo>
                  <a:pt x="2336233" y="349020"/>
                </a:lnTo>
                <a:lnTo>
                  <a:pt x="2336233" y="2462130"/>
                </a:lnTo>
                <a:lnTo>
                  <a:pt x="2210577" y="2458952"/>
                </a:lnTo>
                <a:cubicBezTo>
                  <a:pt x="1450799" y="2420439"/>
                  <a:pt x="756266" y="2134624"/>
                  <a:pt x="205871" y="1680397"/>
                </a:cubicBezTo>
                <a:lnTo>
                  <a:pt x="0" y="1493289"/>
                </a:lnTo>
                <a:lnTo>
                  <a:pt x="149328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5050"/>
                </a:solidFill>
              </a:rPr>
              <a:t>05</a:t>
            </a:r>
            <a:endParaRPr lang="en-US" sz="2400" b="1" dirty="0">
              <a:solidFill>
                <a:srgbClr val="FF505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104654" y="3855513"/>
            <a:ext cx="1566096" cy="1573309"/>
          </a:xfrm>
          <a:custGeom>
            <a:avLst/>
            <a:gdLst>
              <a:gd name="connsiteX0" fmla="*/ 842944 w 2336233"/>
              <a:gd name="connsiteY0" fmla="*/ 0 h 2462130"/>
              <a:gd name="connsiteX1" fmla="*/ 2336233 w 2336233"/>
              <a:gd name="connsiteY1" fmla="*/ 1493289 h 2462130"/>
              <a:gd name="connsiteX2" fmla="*/ 2130362 w 2336233"/>
              <a:gd name="connsiteY2" fmla="*/ 1680397 h 2462130"/>
              <a:gd name="connsiteX3" fmla="*/ 125656 w 2336233"/>
              <a:gd name="connsiteY3" fmla="*/ 2458952 h 2462130"/>
              <a:gd name="connsiteX4" fmla="*/ 0 w 2336233"/>
              <a:gd name="connsiteY4" fmla="*/ 2462130 h 2462130"/>
              <a:gd name="connsiteX5" fmla="*/ 0 w 2336233"/>
              <a:gd name="connsiteY5" fmla="*/ 349020 h 2462130"/>
              <a:gd name="connsiteX6" fmla="*/ 83873 w 2336233"/>
              <a:gd name="connsiteY6" fmla="*/ 344785 h 2462130"/>
              <a:gd name="connsiteX7" fmla="*/ 787043 w 2336233"/>
              <a:gd name="connsiteY7" fmla="*/ 50807 h 2462130"/>
              <a:gd name="connsiteX8" fmla="*/ 842944 w 2336233"/>
              <a:gd name="connsiteY8" fmla="*/ 0 h 246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6233" h="2462130">
                <a:moveTo>
                  <a:pt x="842944" y="0"/>
                </a:moveTo>
                <a:lnTo>
                  <a:pt x="2336233" y="1493289"/>
                </a:lnTo>
                <a:lnTo>
                  <a:pt x="2130362" y="1680397"/>
                </a:lnTo>
                <a:cubicBezTo>
                  <a:pt x="1579967" y="2134624"/>
                  <a:pt x="885435" y="2420439"/>
                  <a:pt x="125656" y="2458952"/>
                </a:cubicBezTo>
                <a:lnTo>
                  <a:pt x="0" y="2462130"/>
                </a:lnTo>
                <a:lnTo>
                  <a:pt x="0" y="349020"/>
                </a:lnTo>
                <a:lnTo>
                  <a:pt x="83873" y="344785"/>
                </a:lnTo>
                <a:cubicBezTo>
                  <a:pt x="349550" y="317804"/>
                  <a:pt x="591885" y="211866"/>
                  <a:pt x="787043" y="50807"/>
                </a:cubicBezTo>
                <a:lnTo>
                  <a:pt x="842944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5050"/>
                </a:solidFill>
              </a:rPr>
              <a:t>04</a:t>
            </a:r>
            <a:endParaRPr lang="en-US" sz="2400" b="1" dirty="0">
              <a:solidFill>
                <a:srgbClr val="FF505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44915" y="2512815"/>
            <a:ext cx="1451370" cy="145137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/>
              <a:t>PLOs</a:t>
            </a:r>
            <a:endParaRPr lang="en-US" sz="2400" b="1" dirty="0"/>
          </a:p>
        </p:txBody>
      </p:sp>
      <p:cxnSp>
        <p:nvCxnSpPr>
          <p:cNvPr id="15" name="Straight Connector 14"/>
          <p:cNvCxnSpPr>
            <a:stCxn id="6" idx="3"/>
          </p:cNvCxnSpPr>
          <p:nvPr/>
        </p:nvCxnSpPr>
        <p:spPr>
          <a:xfrm>
            <a:off x="7670750" y="1667271"/>
            <a:ext cx="4521250" cy="4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1"/>
          </p:cNvCxnSpPr>
          <p:nvPr/>
        </p:nvCxnSpPr>
        <p:spPr>
          <a:xfrm flipV="1">
            <a:off x="8368372" y="3261454"/>
            <a:ext cx="3823628" cy="9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-50800" y="4763823"/>
            <a:ext cx="4521250" cy="4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05370" y="4828745"/>
            <a:ext cx="4521250" cy="4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0" y="3238500"/>
            <a:ext cx="3823628" cy="9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84854" y="1634810"/>
            <a:ext cx="4521250" cy="4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0"/>
          </p:cNvCxnSpPr>
          <p:nvPr/>
        </p:nvCxnSpPr>
        <p:spPr>
          <a:xfrm flipV="1">
            <a:off x="6036546" y="0"/>
            <a:ext cx="0" cy="1048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036546" y="5428822"/>
            <a:ext cx="0" cy="1429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584318" y="383179"/>
            <a:ext cx="54743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Applying basic knowledge of atmospheric, soil and water environment into EE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8283978" y="1824440"/>
            <a:ext cx="37746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Applying knowledge in collecting data and analyzing impacting factors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8376822" y="3588188"/>
            <a:ext cx="36818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Applying and analyzing material transforming reactions in the environment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6991474" y="5305796"/>
            <a:ext cx="3695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Applying skills in waste treatment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483455" y="5431964"/>
            <a:ext cx="51096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Understand and be able to apply law, regulation and standards in environmental and resource management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243788" y="3509560"/>
            <a:ext cx="34949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 able to explain event and phenomenon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occuring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the environment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780183" y="2059499"/>
            <a:ext cx="27737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Effective communication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2411717" y="543684"/>
            <a:ext cx="27222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Proficient use of English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875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0"/>
                <a:lumOff val="100000"/>
                <a:alpha val="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4470450" y="1048178"/>
            <a:ext cx="1566096" cy="1573309"/>
          </a:xfrm>
          <a:custGeom>
            <a:avLst/>
            <a:gdLst>
              <a:gd name="connsiteX0" fmla="*/ 2336233 w 2336233"/>
              <a:gd name="connsiteY0" fmla="*/ 0 h 2462130"/>
              <a:gd name="connsiteX1" fmla="*/ 2336233 w 2336233"/>
              <a:gd name="connsiteY1" fmla="*/ 2113110 h 2462130"/>
              <a:gd name="connsiteX2" fmla="*/ 2252360 w 2336233"/>
              <a:gd name="connsiteY2" fmla="*/ 2117345 h 2462130"/>
              <a:gd name="connsiteX3" fmla="*/ 1549190 w 2336233"/>
              <a:gd name="connsiteY3" fmla="*/ 2411323 h 2462130"/>
              <a:gd name="connsiteX4" fmla="*/ 1493289 w 2336233"/>
              <a:gd name="connsiteY4" fmla="*/ 2462130 h 2462130"/>
              <a:gd name="connsiteX5" fmla="*/ 0 w 2336233"/>
              <a:gd name="connsiteY5" fmla="*/ 968841 h 2462130"/>
              <a:gd name="connsiteX6" fmla="*/ 205871 w 2336233"/>
              <a:gd name="connsiteY6" fmla="*/ 781733 h 2462130"/>
              <a:gd name="connsiteX7" fmla="*/ 2210577 w 2336233"/>
              <a:gd name="connsiteY7" fmla="*/ 3178 h 2462130"/>
              <a:gd name="connsiteX8" fmla="*/ 2336233 w 2336233"/>
              <a:gd name="connsiteY8" fmla="*/ 0 h 246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6233" h="2462130">
                <a:moveTo>
                  <a:pt x="2336233" y="0"/>
                </a:moveTo>
                <a:lnTo>
                  <a:pt x="2336233" y="2113110"/>
                </a:lnTo>
                <a:lnTo>
                  <a:pt x="2252360" y="2117345"/>
                </a:lnTo>
                <a:cubicBezTo>
                  <a:pt x="1986684" y="2144326"/>
                  <a:pt x="1744349" y="2250264"/>
                  <a:pt x="1549190" y="2411323"/>
                </a:cubicBezTo>
                <a:lnTo>
                  <a:pt x="1493289" y="2462130"/>
                </a:lnTo>
                <a:lnTo>
                  <a:pt x="0" y="968841"/>
                </a:lnTo>
                <a:lnTo>
                  <a:pt x="205871" y="781733"/>
                </a:lnTo>
                <a:cubicBezTo>
                  <a:pt x="756266" y="327506"/>
                  <a:pt x="1450799" y="41691"/>
                  <a:pt x="2210577" y="3178"/>
                </a:cubicBezTo>
                <a:lnTo>
                  <a:pt x="23362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5050"/>
                </a:solidFill>
              </a:rPr>
              <a:t>16</a:t>
            </a:r>
            <a:endParaRPr lang="en-US" sz="2400" b="1" dirty="0">
              <a:solidFill>
                <a:srgbClr val="FF505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104654" y="1048178"/>
            <a:ext cx="1566096" cy="1573309"/>
          </a:xfrm>
          <a:custGeom>
            <a:avLst/>
            <a:gdLst>
              <a:gd name="connsiteX0" fmla="*/ 0 w 2336233"/>
              <a:gd name="connsiteY0" fmla="*/ 0 h 2462130"/>
              <a:gd name="connsiteX1" fmla="*/ 125656 w 2336233"/>
              <a:gd name="connsiteY1" fmla="*/ 3178 h 2462130"/>
              <a:gd name="connsiteX2" fmla="*/ 2130362 w 2336233"/>
              <a:gd name="connsiteY2" fmla="*/ 781733 h 2462130"/>
              <a:gd name="connsiteX3" fmla="*/ 2336233 w 2336233"/>
              <a:gd name="connsiteY3" fmla="*/ 968841 h 2462130"/>
              <a:gd name="connsiteX4" fmla="*/ 842944 w 2336233"/>
              <a:gd name="connsiteY4" fmla="*/ 2462130 h 2462130"/>
              <a:gd name="connsiteX5" fmla="*/ 787043 w 2336233"/>
              <a:gd name="connsiteY5" fmla="*/ 2411323 h 2462130"/>
              <a:gd name="connsiteX6" fmla="*/ 83873 w 2336233"/>
              <a:gd name="connsiteY6" fmla="*/ 2117345 h 2462130"/>
              <a:gd name="connsiteX7" fmla="*/ 0 w 2336233"/>
              <a:gd name="connsiteY7" fmla="*/ 2113110 h 2462130"/>
              <a:gd name="connsiteX8" fmla="*/ 0 w 2336233"/>
              <a:gd name="connsiteY8" fmla="*/ 0 h 246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6233" h="2462130">
                <a:moveTo>
                  <a:pt x="0" y="0"/>
                </a:moveTo>
                <a:lnTo>
                  <a:pt x="125656" y="3178"/>
                </a:lnTo>
                <a:cubicBezTo>
                  <a:pt x="885435" y="41691"/>
                  <a:pt x="1579967" y="327506"/>
                  <a:pt x="2130362" y="781733"/>
                </a:cubicBezTo>
                <a:lnTo>
                  <a:pt x="2336233" y="968841"/>
                </a:lnTo>
                <a:lnTo>
                  <a:pt x="842944" y="2462130"/>
                </a:lnTo>
                <a:lnTo>
                  <a:pt x="787043" y="2411323"/>
                </a:lnTo>
                <a:cubicBezTo>
                  <a:pt x="591885" y="2250264"/>
                  <a:pt x="349550" y="2144326"/>
                  <a:pt x="83873" y="2117345"/>
                </a:cubicBezTo>
                <a:lnTo>
                  <a:pt x="0" y="21131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vi-VN" sz="2800" b="1" dirty="0">
                <a:solidFill>
                  <a:srgbClr val="FF5050"/>
                </a:solidFill>
              </a:rPr>
              <a:t>09</a:t>
            </a:r>
            <a:endParaRPr lang="en-US" sz="2800" b="1" dirty="0">
              <a:solidFill>
                <a:srgbClr val="FF5050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772827" y="1713179"/>
            <a:ext cx="1650491" cy="1492861"/>
          </a:xfrm>
          <a:custGeom>
            <a:avLst/>
            <a:gdLst>
              <a:gd name="connsiteX0" fmla="*/ 968841 w 2462130"/>
              <a:gd name="connsiteY0" fmla="*/ 0 h 2336233"/>
              <a:gd name="connsiteX1" fmla="*/ 2462130 w 2462130"/>
              <a:gd name="connsiteY1" fmla="*/ 1493289 h 2336233"/>
              <a:gd name="connsiteX2" fmla="*/ 2411323 w 2462130"/>
              <a:gd name="connsiteY2" fmla="*/ 1549190 h 2336233"/>
              <a:gd name="connsiteX3" fmla="*/ 2117345 w 2462130"/>
              <a:gd name="connsiteY3" fmla="*/ 2252360 h 2336233"/>
              <a:gd name="connsiteX4" fmla="*/ 2113110 w 2462130"/>
              <a:gd name="connsiteY4" fmla="*/ 2336233 h 2336233"/>
              <a:gd name="connsiteX5" fmla="*/ 0 w 2462130"/>
              <a:gd name="connsiteY5" fmla="*/ 2336233 h 2336233"/>
              <a:gd name="connsiteX6" fmla="*/ 3178 w 2462130"/>
              <a:gd name="connsiteY6" fmla="*/ 2210577 h 2336233"/>
              <a:gd name="connsiteX7" fmla="*/ 781733 w 2462130"/>
              <a:gd name="connsiteY7" fmla="*/ 205871 h 2336233"/>
              <a:gd name="connsiteX8" fmla="*/ 968841 w 2462130"/>
              <a:gd name="connsiteY8" fmla="*/ 0 h 233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2130" h="2336233">
                <a:moveTo>
                  <a:pt x="968841" y="0"/>
                </a:moveTo>
                <a:lnTo>
                  <a:pt x="2462130" y="1493289"/>
                </a:lnTo>
                <a:lnTo>
                  <a:pt x="2411323" y="1549190"/>
                </a:lnTo>
                <a:cubicBezTo>
                  <a:pt x="2250264" y="1744349"/>
                  <a:pt x="2144327" y="1986684"/>
                  <a:pt x="2117345" y="2252360"/>
                </a:cubicBezTo>
                <a:lnTo>
                  <a:pt x="2113110" y="2336233"/>
                </a:lnTo>
                <a:lnTo>
                  <a:pt x="0" y="2336233"/>
                </a:lnTo>
                <a:lnTo>
                  <a:pt x="3178" y="2210577"/>
                </a:lnTo>
                <a:cubicBezTo>
                  <a:pt x="41691" y="1450799"/>
                  <a:pt x="327506" y="756266"/>
                  <a:pt x="781733" y="205871"/>
                </a:cubicBezTo>
                <a:lnTo>
                  <a:pt x="968841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5050"/>
                </a:solidFill>
              </a:rPr>
              <a:t>15</a:t>
            </a:r>
            <a:endParaRPr lang="en-US" sz="2400" b="1" dirty="0">
              <a:solidFill>
                <a:srgbClr val="FF5050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717882" y="1713179"/>
            <a:ext cx="1650490" cy="1492861"/>
          </a:xfrm>
          <a:custGeom>
            <a:avLst/>
            <a:gdLst>
              <a:gd name="connsiteX0" fmla="*/ 1493289 w 2462129"/>
              <a:gd name="connsiteY0" fmla="*/ 0 h 2336233"/>
              <a:gd name="connsiteX1" fmla="*/ 1680397 w 2462129"/>
              <a:gd name="connsiteY1" fmla="*/ 205871 h 2336233"/>
              <a:gd name="connsiteX2" fmla="*/ 2458952 w 2462129"/>
              <a:gd name="connsiteY2" fmla="*/ 2210577 h 2336233"/>
              <a:gd name="connsiteX3" fmla="*/ 2462129 w 2462129"/>
              <a:gd name="connsiteY3" fmla="*/ 2336233 h 2336233"/>
              <a:gd name="connsiteX4" fmla="*/ 349020 w 2462129"/>
              <a:gd name="connsiteY4" fmla="*/ 2336233 h 2336233"/>
              <a:gd name="connsiteX5" fmla="*/ 344785 w 2462129"/>
              <a:gd name="connsiteY5" fmla="*/ 2252360 h 2336233"/>
              <a:gd name="connsiteX6" fmla="*/ 50807 w 2462129"/>
              <a:gd name="connsiteY6" fmla="*/ 1549190 h 2336233"/>
              <a:gd name="connsiteX7" fmla="*/ 0 w 2462129"/>
              <a:gd name="connsiteY7" fmla="*/ 1493289 h 2336233"/>
              <a:gd name="connsiteX8" fmla="*/ 1493289 w 2462129"/>
              <a:gd name="connsiteY8" fmla="*/ 0 h 233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2129" h="2336233">
                <a:moveTo>
                  <a:pt x="1493289" y="0"/>
                </a:moveTo>
                <a:lnTo>
                  <a:pt x="1680397" y="205871"/>
                </a:lnTo>
                <a:cubicBezTo>
                  <a:pt x="2134624" y="756266"/>
                  <a:pt x="2420439" y="1450799"/>
                  <a:pt x="2458952" y="2210577"/>
                </a:cubicBezTo>
                <a:lnTo>
                  <a:pt x="2462129" y="2336233"/>
                </a:lnTo>
                <a:lnTo>
                  <a:pt x="349020" y="2336233"/>
                </a:lnTo>
                <a:lnTo>
                  <a:pt x="344785" y="2252360"/>
                </a:lnTo>
                <a:cubicBezTo>
                  <a:pt x="317804" y="1986684"/>
                  <a:pt x="211866" y="1744349"/>
                  <a:pt x="50807" y="1549190"/>
                </a:cubicBezTo>
                <a:lnTo>
                  <a:pt x="0" y="1493289"/>
                </a:lnTo>
                <a:lnTo>
                  <a:pt x="1493289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vi-VN" sz="2400" b="1" dirty="0">
                <a:solidFill>
                  <a:srgbClr val="FF5050"/>
                </a:solidFill>
              </a:rPr>
              <a:t>10</a:t>
            </a:r>
            <a:endParaRPr lang="en-US" sz="2400" b="1" dirty="0">
              <a:solidFill>
                <a:srgbClr val="FF505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3772827" y="3270962"/>
            <a:ext cx="1650491" cy="1492861"/>
          </a:xfrm>
          <a:custGeom>
            <a:avLst/>
            <a:gdLst>
              <a:gd name="connsiteX0" fmla="*/ 0 w 2462130"/>
              <a:gd name="connsiteY0" fmla="*/ 0 h 2336233"/>
              <a:gd name="connsiteX1" fmla="*/ 2113110 w 2462130"/>
              <a:gd name="connsiteY1" fmla="*/ 0 h 2336233"/>
              <a:gd name="connsiteX2" fmla="*/ 2117345 w 2462130"/>
              <a:gd name="connsiteY2" fmla="*/ 83873 h 2336233"/>
              <a:gd name="connsiteX3" fmla="*/ 2411323 w 2462130"/>
              <a:gd name="connsiteY3" fmla="*/ 787043 h 2336233"/>
              <a:gd name="connsiteX4" fmla="*/ 2462130 w 2462130"/>
              <a:gd name="connsiteY4" fmla="*/ 842944 h 2336233"/>
              <a:gd name="connsiteX5" fmla="*/ 968841 w 2462130"/>
              <a:gd name="connsiteY5" fmla="*/ 2336233 h 2336233"/>
              <a:gd name="connsiteX6" fmla="*/ 781733 w 2462130"/>
              <a:gd name="connsiteY6" fmla="*/ 2130362 h 2336233"/>
              <a:gd name="connsiteX7" fmla="*/ 3178 w 2462130"/>
              <a:gd name="connsiteY7" fmla="*/ 125656 h 2336233"/>
              <a:gd name="connsiteX8" fmla="*/ 0 w 2462130"/>
              <a:gd name="connsiteY8" fmla="*/ 0 h 233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2130" h="2336233">
                <a:moveTo>
                  <a:pt x="0" y="0"/>
                </a:moveTo>
                <a:lnTo>
                  <a:pt x="2113110" y="0"/>
                </a:lnTo>
                <a:lnTo>
                  <a:pt x="2117345" y="83873"/>
                </a:lnTo>
                <a:cubicBezTo>
                  <a:pt x="2144327" y="349550"/>
                  <a:pt x="2250264" y="591885"/>
                  <a:pt x="2411323" y="787043"/>
                </a:cubicBezTo>
                <a:lnTo>
                  <a:pt x="2462130" y="842944"/>
                </a:lnTo>
                <a:lnTo>
                  <a:pt x="968841" y="2336233"/>
                </a:lnTo>
                <a:lnTo>
                  <a:pt x="781733" y="2130362"/>
                </a:lnTo>
                <a:cubicBezTo>
                  <a:pt x="327506" y="1579967"/>
                  <a:pt x="41691" y="885435"/>
                  <a:pt x="3178" y="125656"/>
                </a:cubicBezTo>
                <a:lnTo>
                  <a:pt x="0" y="0"/>
                </a:lnTo>
                <a:close/>
              </a:path>
            </a:pathLst>
          </a:custGeom>
          <a:solidFill>
            <a:srgbClr val="AECF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5050"/>
                </a:solidFill>
              </a:rPr>
              <a:t>14</a:t>
            </a:r>
            <a:endParaRPr lang="en-US" sz="2400" b="1" dirty="0">
              <a:solidFill>
                <a:srgbClr val="FF5050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717882" y="3270962"/>
            <a:ext cx="1650490" cy="1492861"/>
          </a:xfrm>
          <a:custGeom>
            <a:avLst/>
            <a:gdLst>
              <a:gd name="connsiteX0" fmla="*/ 349020 w 2462129"/>
              <a:gd name="connsiteY0" fmla="*/ 0 h 2336233"/>
              <a:gd name="connsiteX1" fmla="*/ 2462129 w 2462129"/>
              <a:gd name="connsiteY1" fmla="*/ 0 h 2336233"/>
              <a:gd name="connsiteX2" fmla="*/ 2458952 w 2462129"/>
              <a:gd name="connsiteY2" fmla="*/ 125656 h 2336233"/>
              <a:gd name="connsiteX3" fmla="*/ 1680397 w 2462129"/>
              <a:gd name="connsiteY3" fmla="*/ 2130362 h 2336233"/>
              <a:gd name="connsiteX4" fmla="*/ 1493289 w 2462129"/>
              <a:gd name="connsiteY4" fmla="*/ 2336233 h 2336233"/>
              <a:gd name="connsiteX5" fmla="*/ 0 w 2462129"/>
              <a:gd name="connsiteY5" fmla="*/ 842944 h 2336233"/>
              <a:gd name="connsiteX6" fmla="*/ 50807 w 2462129"/>
              <a:gd name="connsiteY6" fmla="*/ 787043 h 2336233"/>
              <a:gd name="connsiteX7" fmla="*/ 344785 w 2462129"/>
              <a:gd name="connsiteY7" fmla="*/ 83873 h 2336233"/>
              <a:gd name="connsiteX8" fmla="*/ 349020 w 2462129"/>
              <a:gd name="connsiteY8" fmla="*/ 0 h 233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2129" h="2336233">
                <a:moveTo>
                  <a:pt x="349020" y="0"/>
                </a:moveTo>
                <a:lnTo>
                  <a:pt x="2462129" y="0"/>
                </a:lnTo>
                <a:lnTo>
                  <a:pt x="2458952" y="125656"/>
                </a:lnTo>
                <a:cubicBezTo>
                  <a:pt x="2420439" y="885435"/>
                  <a:pt x="2134624" y="1579967"/>
                  <a:pt x="1680397" y="2130362"/>
                </a:cubicBezTo>
                <a:lnTo>
                  <a:pt x="1493289" y="2336233"/>
                </a:lnTo>
                <a:lnTo>
                  <a:pt x="0" y="842944"/>
                </a:lnTo>
                <a:lnTo>
                  <a:pt x="50807" y="787043"/>
                </a:lnTo>
                <a:cubicBezTo>
                  <a:pt x="211866" y="591885"/>
                  <a:pt x="317804" y="349550"/>
                  <a:pt x="344785" y="83873"/>
                </a:cubicBezTo>
                <a:lnTo>
                  <a:pt x="34902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5050"/>
                </a:solidFill>
              </a:rPr>
              <a:t>11</a:t>
            </a:r>
            <a:endParaRPr lang="en-US" sz="2400" b="1" dirty="0">
              <a:solidFill>
                <a:srgbClr val="FF505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470450" y="3855513"/>
            <a:ext cx="1566096" cy="1573309"/>
          </a:xfrm>
          <a:custGeom>
            <a:avLst/>
            <a:gdLst>
              <a:gd name="connsiteX0" fmla="*/ 1493289 w 2336233"/>
              <a:gd name="connsiteY0" fmla="*/ 0 h 2462130"/>
              <a:gd name="connsiteX1" fmla="*/ 1549190 w 2336233"/>
              <a:gd name="connsiteY1" fmla="*/ 50807 h 2462130"/>
              <a:gd name="connsiteX2" fmla="*/ 2252360 w 2336233"/>
              <a:gd name="connsiteY2" fmla="*/ 344785 h 2462130"/>
              <a:gd name="connsiteX3" fmla="*/ 2336233 w 2336233"/>
              <a:gd name="connsiteY3" fmla="*/ 349020 h 2462130"/>
              <a:gd name="connsiteX4" fmla="*/ 2336233 w 2336233"/>
              <a:gd name="connsiteY4" fmla="*/ 2462130 h 2462130"/>
              <a:gd name="connsiteX5" fmla="*/ 2210577 w 2336233"/>
              <a:gd name="connsiteY5" fmla="*/ 2458952 h 2462130"/>
              <a:gd name="connsiteX6" fmla="*/ 205871 w 2336233"/>
              <a:gd name="connsiteY6" fmla="*/ 1680397 h 2462130"/>
              <a:gd name="connsiteX7" fmla="*/ 0 w 2336233"/>
              <a:gd name="connsiteY7" fmla="*/ 1493289 h 2462130"/>
              <a:gd name="connsiteX8" fmla="*/ 1493289 w 2336233"/>
              <a:gd name="connsiteY8" fmla="*/ 0 h 246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6233" h="2462130">
                <a:moveTo>
                  <a:pt x="1493289" y="0"/>
                </a:moveTo>
                <a:lnTo>
                  <a:pt x="1549190" y="50807"/>
                </a:lnTo>
                <a:cubicBezTo>
                  <a:pt x="1744349" y="211866"/>
                  <a:pt x="1986684" y="317804"/>
                  <a:pt x="2252360" y="344785"/>
                </a:cubicBezTo>
                <a:lnTo>
                  <a:pt x="2336233" y="349020"/>
                </a:lnTo>
                <a:lnTo>
                  <a:pt x="2336233" y="2462130"/>
                </a:lnTo>
                <a:lnTo>
                  <a:pt x="2210577" y="2458952"/>
                </a:lnTo>
                <a:cubicBezTo>
                  <a:pt x="1450799" y="2420439"/>
                  <a:pt x="756266" y="2134624"/>
                  <a:pt x="205871" y="1680397"/>
                </a:cubicBezTo>
                <a:lnTo>
                  <a:pt x="0" y="1493289"/>
                </a:lnTo>
                <a:lnTo>
                  <a:pt x="1493289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5050"/>
                </a:solidFill>
              </a:rPr>
              <a:t>13</a:t>
            </a:r>
            <a:endParaRPr lang="en-US" sz="2400" b="1" dirty="0">
              <a:solidFill>
                <a:srgbClr val="FF505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104654" y="3855513"/>
            <a:ext cx="1566096" cy="1573309"/>
          </a:xfrm>
          <a:custGeom>
            <a:avLst/>
            <a:gdLst>
              <a:gd name="connsiteX0" fmla="*/ 842944 w 2336233"/>
              <a:gd name="connsiteY0" fmla="*/ 0 h 2462130"/>
              <a:gd name="connsiteX1" fmla="*/ 2336233 w 2336233"/>
              <a:gd name="connsiteY1" fmla="*/ 1493289 h 2462130"/>
              <a:gd name="connsiteX2" fmla="*/ 2130362 w 2336233"/>
              <a:gd name="connsiteY2" fmla="*/ 1680397 h 2462130"/>
              <a:gd name="connsiteX3" fmla="*/ 125656 w 2336233"/>
              <a:gd name="connsiteY3" fmla="*/ 2458952 h 2462130"/>
              <a:gd name="connsiteX4" fmla="*/ 0 w 2336233"/>
              <a:gd name="connsiteY4" fmla="*/ 2462130 h 2462130"/>
              <a:gd name="connsiteX5" fmla="*/ 0 w 2336233"/>
              <a:gd name="connsiteY5" fmla="*/ 349020 h 2462130"/>
              <a:gd name="connsiteX6" fmla="*/ 83873 w 2336233"/>
              <a:gd name="connsiteY6" fmla="*/ 344785 h 2462130"/>
              <a:gd name="connsiteX7" fmla="*/ 787043 w 2336233"/>
              <a:gd name="connsiteY7" fmla="*/ 50807 h 2462130"/>
              <a:gd name="connsiteX8" fmla="*/ 842944 w 2336233"/>
              <a:gd name="connsiteY8" fmla="*/ 0 h 2462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6233" h="2462130">
                <a:moveTo>
                  <a:pt x="842944" y="0"/>
                </a:moveTo>
                <a:lnTo>
                  <a:pt x="2336233" y="1493289"/>
                </a:lnTo>
                <a:lnTo>
                  <a:pt x="2130362" y="1680397"/>
                </a:lnTo>
                <a:cubicBezTo>
                  <a:pt x="1579967" y="2134624"/>
                  <a:pt x="885435" y="2420439"/>
                  <a:pt x="125656" y="2458952"/>
                </a:cubicBezTo>
                <a:lnTo>
                  <a:pt x="0" y="2462130"/>
                </a:lnTo>
                <a:lnTo>
                  <a:pt x="0" y="349020"/>
                </a:lnTo>
                <a:lnTo>
                  <a:pt x="83873" y="344785"/>
                </a:lnTo>
                <a:cubicBezTo>
                  <a:pt x="349550" y="317804"/>
                  <a:pt x="591885" y="211866"/>
                  <a:pt x="787043" y="50807"/>
                </a:cubicBezTo>
                <a:lnTo>
                  <a:pt x="842944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5050"/>
                </a:solidFill>
              </a:rPr>
              <a:t>12</a:t>
            </a:r>
            <a:endParaRPr lang="en-US" sz="2400" b="1" dirty="0">
              <a:solidFill>
                <a:srgbClr val="FF505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344915" y="2512815"/>
            <a:ext cx="1451370" cy="145137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/>
              <a:t>PLOs</a:t>
            </a:r>
            <a:endParaRPr lang="en-US" sz="2400" b="1" dirty="0"/>
          </a:p>
        </p:txBody>
      </p:sp>
      <p:cxnSp>
        <p:nvCxnSpPr>
          <p:cNvPr id="15" name="Straight Connector 14"/>
          <p:cNvCxnSpPr>
            <a:stCxn id="6" idx="3"/>
          </p:cNvCxnSpPr>
          <p:nvPr/>
        </p:nvCxnSpPr>
        <p:spPr>
          <a:xfrm>
            <a:off x="7670750" y="1667271"/>
            <a:ext cx="4521250" cy="4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1"/>
          </p:cNvCxnSpPr>
          <p:nvPr/>
        </p:nvCxnSpPr>
        <p:spPr>
          <a:xfrm flipV="1">
            <a:off x="8368372" y="3261454"/>
            <a:ext cx="3823628" cy="9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-50800" y="4763823"/>
            <a:ext cx="4521250" cy="4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05370" y="4828745"/>
            <a:ext cx="4521250" cy="4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0" y="3238500"/>
            <a:ext cx="3823628" cy="9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84854" y="1634810"/>
            <a:ext cx="4521250" cy="4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5" idx="0"/>
          </p:cNvCxnSpPr>
          <p:nvPr/>
        </p:nvCxnSpPr>
        <p:spPr>
          <a:xfrm flipV="1">
            <a:off x="6036546" y="0"/>
            <a:ext cx="0" cy="1048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036546" y="5428822"/>
            <a:ext cx="0" cy="1429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17882" y="326614"/>
            <a:ext cx="50172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Applying research skills on issues related to waste treatment in the environment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8463164" y="1799441"/>
            <a:ext cx="36340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Applying skills on computing, designing experimental models and piloting models to choose optimal parameters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8351366" y="3645560"/>
            <a:ext cx="37752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Applying skills in operating waste treatment systems in reality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6601441" y="5198211"/>
            <a:ext cx="5250094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Applying knowledge of environmental laws and policies to waste treatment works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7947" y="3448432"/>
            <a:ext cx="38836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Emphasize on responsibility for the environment and resources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30277" y="5213241"/>
            <a:ext cx="3744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Emphasize on social responsibility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339604" y="1975156"/>
            <a:ext cx="36723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Compliance in communication and behavior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2164041" y="741130"/>
            <a:ext cx="28087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 respectful to everyone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223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16" y="31123"/>
            <a:ext cx="11958084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The relationship between Program Outcomes (POs) and Program Learning Outcomes (PLOs)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56686"/>
            <a:ext cx="10411047" cy="45150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29325"/>
            <a:ext cx="762952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7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075" y="22383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The logic structure of the EE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Untitl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1825625"/>
            <a:ext cx="615315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907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The staff to student ratio of FTE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331696"/>
              </p:ext>
            </p:extLst>
          </p:nvPr>
        </p:nvGraphicFramePr>
        <p:xfrm>
          <a:off x="164386" y="1690687"/>
          <a:ext cx="11887200" cy="277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71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74708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Academic Years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FTE of academic staff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Students of EE Program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Ratio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0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2015-2016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236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1/16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0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2016-2017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245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1/16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0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2017-2018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220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1/16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0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2018-2019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241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1/16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0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2019-2020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226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Arial" panose="020B0604020202020204" pitchFamily="34" charset="0"/>
                          <a:ea typeface="MS Mincho"/>
                          <a:cs typeface="Calibri" panose="020F0502020204030204" pitchFamily="34" charset="0"/>
                        </a:rPr>
                        <a:t>1/16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346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309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Mincho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The relationship between Program Outcomes (POs) and Program Learning Outcomes (PLOs) </vt:lpstr>
      <vt:lpstr>The logic structure of the EE program</vt:lpstr>
      <vt:lpstr>The staff to student ratio of FTE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79</cp:revision>
  <dcterms:created xsi:type="dcterms:W3CDTF">2022-05-09T01:40:25Z</dcterms:created>
  <dcterms:modified xsi:type="dcterms:W3CDTF">2022-07-01T13:46:56Z</dcterms:modified>
</cp:coreProperties>
</file>